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6" r:id="rId3"/>
    <p:sldId id="267" r:id="rId4"/>
    <p:sldId id="257" r:id="rId5"/>
    <p:sldId id="258" r:id="rId6"/>
    <p:sldId id="268" r:id="rId7"/>
    <p:sldId id="269" r:id="rId8"/>
    <p:sldId id="270" r:id="rId9"/>
    <p:sldId id="259" r:id="rId10"/>
    <p:sldId id="271" r:id="rId11"/>
    <p:sldId id="260" r:id="rId12"/>
    <p:sldId id="272" r:id="rId13"/>
    <p:sldId id="273" r:id="rId14"/>
    <p:sldId id="274" r:id="rId15"/>
    <p:sldId id="275" r:id="rId16"/>
    <p:sldId id="276" r:id="rId17"/>
    <p:sldId id="261" r:id="rId18"/>
    <p:sldId id="263" r:id="rId19"/>
    <p:sldId id="262" r:id="rId20"/>
    <p:sldId id="277" r:id="rId21"/>
    <p:sldId id="26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8" autoAdjust="0"/>
    <p:restoredTop sz="94718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27F3F39-837A-4FB9-9772-EF6D1E686B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C4F217-A8A3-4CF6-8120-0C1F5D35230E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7F3F39-837A-4FB9-9772-EF6D1E686BB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9.jpeg"/><Relationship Id="rId7" Type="http://schemas.openxmlformats.org/officeDocument/2006/relationships/image" Target="../media/image33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51;&#1102;&#1089;&#1077;&#1085;&#1100;&#1082;&#1072;\&#1052;&#1086;&#1080;%20&#1076;&#1086;&#1082;&#1091;&#1084;&#1077;&#1085;&#1090;&#1099;\znachenie_vodi\&#1076;&#1086;&#1084;.wav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51;&#1102;&#1089;&#1077;&#1085;&#1100;&#1082;&#1072;\&#1052;&#1086;&#1080;%20&#1076;&#1086;&#1082;&#1091;&#1084;&#1077;&#1085;&#1090;&#1099;\znachenie_vodi\&#1090;&#1077;&#1083;&#1086;.wav" TargetMode="External"/><Relationship Id="rId6" Type="http://schemas.openxmlformats.org/officeDocument/2006/relationships/image" Target="../media/image45.png"/><Relationship Id="rId5" Type="http://schemas.openxmlformats.org/officeDocument/2006/relationships/image" Target="../media/image32.pn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6.jpeg"/><Relationship Id="rId7" Type="http://schemas.openxmlformats.org/officeDocument/2006/relationships/image" Target="../media/image50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51;&#1102;&#1089;&#1077;&#1085;&#1100;&#1082;&#1072;\&#1052;&#1086;&#1080;%20&#1076;&#1086;&#1082;&#1091;&#1084;&#1077;&#1085;&#1090;&#1099;\znachenie_vodi\&#1095;&#1080;&#1089;&#1090;&#1086;.wav" TargetMode="Externa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51;&#1102;&#1089;&#1077;&#1085;&#1100;&#1082;&#1072;\&#1052;&#1086;&#1080;%20&#1076;&#1086;&#1082;&#1091;&#1084;&#1077;&#1085;&#1090;&#1099;\znachenie_vodi\&#1088;&#1072;&#1089;&#1093;&#1086;&#1076;.wav" TargetMode="External"/><Relationship Id="rId6" Type="http://schemas.openxmlformats.org/officeDocument/2006/relationships/image" Target="../media/image53.jpeg"/><Relationship Id="rId5" Type="http://schemas.openxmlformats.org/officeDocument/2006/relationships/image" Target="../media/image32.pn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51;&#1102;&#1089;&#1077;&#1085;&#1100;&#1082;&#1072;\&#1052;&#1086;&#1080;%20&#1076;&#1086;&#1082;&#1091;&#1084;&#1077;&#1085;&#1090;&#1099;\znachenie_vodi\&#1087;&#1088;&#1086;&#1084;&#1099;&#1096;&#1083;.wav" TargetMode="External"/><Relationship Id="rId6" Type="http://schemas.openxmlformats.org/officeDocument/2006/relationships/image" Target="../media/image57.gif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gif"/><Relationship Id="rId3" Type="http://schemas.openxmlformats.org/officeDocument/2006/relationships/image" Target="../media/image58.jpeg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51;&#1102;&#1089;&#1077;&#1085;&#1100;&#1082;&#1072;\&#1052;&#1086;&#1080;%20&#1076;&#1086;&#1082;&#1091;&#1084;&#1077;&#1085;&#1090;&#1099;\znachenie_vodi\&#1086;&#1090;&#1076;&#1099;&#1093;.wav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4797152"/>
            <a:ext cx="2088232" cy="1740193"/>
          </a:xfrm>
          <a:prstGeom prst="rect">
            <a:avLst/>
          </a:prstGeom>
        </p:spPr>
      </p:pic>
      <p:sp>
        <p:nvSpPr>
          <p:cNvPr id="4" name="Облако 3"/>
          <p:cNvSpPr/>
          <p:nvPr/>
        </p:nvSpPr>
        <p:spPr>
          <a:xfrm flipV="1">
            <a:off x="683568" y="620688"/>
            <a:ext cx="8136904" cy="33843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632848" cy="1802631"/>
          </a:xfrm>
        </p:spPr>
        <p:txBody>
          <a:bodyPr>
            <a:noAutofit/>
          </a:bodyPr>
          <a:lstStyle/>
          <a:p>
            <a:pPr algn="ctr"/>
            <a:r>
              <a:rPr lang="ru-RU" sz="60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НУЖНАЯ И ВАЖНАЯ ВОДА</a:t>
            </a:r>
            <a:endParaRPr lang="ru-RU" sz="6000" i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293096"/>
            <a:ext cx="6400800" cy="1152128"/>
          </a:xfrm>
        </p:spPr>
        <p:txBody>
          <a:bodyPr/>
          <a:lstStyle/>
          <a:p>
            <a:r>
              <a:rPr lang="ru-RU" i="1" dirty="0" smtClean="0">
                <a:solidFill>
                  <a:schemeClr val="tx1">
                    <a:lumMod val="85000"/>
                  </a:schemeClr>
                </a:solidFill>
              </a:rPr>
              <a:t>Презентация для детей среднего дошкольного возраста</a:t>
            </a:r>
            <a:endParaRPr lang="ru-RU" i="1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7" name="Рисунок 6" descr="images (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351316"/>
            <a:ext cx="2160240" cy="1823809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нерп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4427538" cy="2952750"/>
          </a:xfrm>
          <a:effectLst>
            <a:outerShdw dist="35921" dir="2700000" algn="ctr" rotWithShape="0">
              <a:srgbClr val="9966FF"/>
            </a:outerShdw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7030A0"/>
                </a:solidFill>
              </a:rPr>
              <a:t>Для многих живых организмов вода – дом родной.</a:t>
            </a:r>
          </a:p>
        </p:txBody>
      </p:sp>
      <p:pic>
        <p:nvPicPr>
          <p:cNvPr id="13316" name="Picture 6" descr="морс жител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429000"/>
            <a:ext cx="46434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 descr="морские жител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0"/>
            <a:ext cx="4643437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дом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04250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0" descr="морской конек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24850" y="765175"/>
            <a:ext cx="8191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1" descr="мульт осьминог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48038" y="5608638"/>
            <a:ext cx="1954212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14" fill="hold"/>
                                        <p:tgtEl>
                                          <p:spTgt spid="286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8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2627784" y="1772816"/>
            <a:ext cx="3960440" cy="23042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2400" cy="1362456"/>
          </a:xfrm>
        </p:spPr>
        <p:txBody>
          <a:bodyPr/>
          <a:lstStyle/>
          <a:p>
            <a:pPr algn="ctr"/>
            <a:r>
              <a:rPr lang="ru-RU" dirty="0" smtClean="0"/>
              <a:t>Зачем нужна вода человеку?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75856" y="2204864"/>
            <a:ext cx="2736304" cy="14444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Вода нужна человеку каждый день: чтоб пить, готовить пищу, умываться, мыться, стираться, убираться.</a:t>
            </a:r>
            <a:endParaRPr lang="ru-RU" dirty="0"/>
          </a:p>
        </p:txBody>
      </p:sp>
      <p:pic>
        <p:nvPicPr>
          <p:cNvPr id="5" name="Рисунок 4" descr="images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556792"/>
            <a:ext cx="1944217" cy="1664185"/>
          </a:xfrm>
          <a:prstGeom prst="rect">
            <a:avLst/>
          </a:prstGeom>
        </p:spPr>
      </p:pic>
      <p:pic>
        <p:nvPicPr>
          <p:cNvPr id="6" name="Рисунок 5" descr="images (2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2924944"/>
            <a:ext cx="1893127" cy="1425327"/>
          </a:xfrm>
          <a:prstGeom prst="rect">
            <a:avLst/>
          </a:prstGeom>
        </p:spPr>
      </p:pic>
      <p:pic>
        <p:nvPicPr>
          <p:cNvPr id="8" name="Рисунок 7" descr="загруженное (1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1484784"/>
            <a:ext cx="2388705" cy="1728192"/>
          </a:xfrm>
          <a:prstGeom prst="rect">
            <a:avLst/>
          </a:prstGeom>
        </p:spPr>
      </p:pic>
      <p:pic>
        <p:nvPicPr>
          <p:cNvPr id="9" name="Рисунок 8" descr="загруженное (17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4869160"/>
            <a:ext cx="2471743" cy="1728192"/>
          </a:xfrm>
          <a:prstGeom prst="rect">
            <a:avLst/>
          </a:prstGeom>
        </p:spPr>
      </p:pic>
      <p:pic>
        <p:nvPicPr>
          <p:cNvPr id="10" name="Рисунок 9" descr="загруженное (18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4077072"/>
            <a:ext cx="1944216" cy="1872208"/>
          </a:xfrm>
          <a:prstGeom prst="rect">
            <a:avLst/>
          </a:prstGeom>
        </p:spPr>
      </p:pic>
      <p:pic>
        <p:nvPicPr>
          <p:cNvPr id="11" name="Рисунок 10" descr="images (27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76256" y="3212976"/>
            <a:ext cx="1995067" cy="1728192"/>
          </a:xfrm>
          <a:prstGeom prst="rect">
            <a:avLst/>
          </a:prstGeom>
        </p:spPr>
      </p:pic>
      <p:pic>
        <p:nvPicPr>
          <p:cNvPr id="12" name="Рисунок 11" descr="images (53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08104" y="4850399"/>
            <a:ext cx="2414017" cy="1785078"/>
          </a:xfrm>
          <a:prstGeom prst="rect">
            <a:avLst/>
          </a:prstGeom>
        </p:spPr>
      </p:pic>
      <p:pic>
        <p:nvPicPr>
          <p:cNvPr id="13" name="Рисунок 12" descr="images (58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95936" y="3717032"/>
            <a:ext cx="2301303" cy="1517526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18487" cy="1196975"/>
          </a:xfrm>
          <a:effectLst>
            <a:outerShdw dist="35921" dir="2700000" algn="ctr" rotWithShape="0">
              <a:srgbClr val="9966FF"/>
            </a:outerShdw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99"/>
                </a:solidFill>
              </a:rPr>
              <a:t>Ежедневно человек должен потреблять не менее 2 литров воды.</a:t>
            </a:r>
          </a:p>
        </p:txBody>
      </p:sp>
      <p:pic>
        <p:nvPicPr>
          <p:cNvPr id="14339" name="Picture 7" descr="ребенок пь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196975"/>
            <a:ext cx="4067175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9" descr="человек пье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4076700"/>
            <a:ext cx="40671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тело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04250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357313"/>
            <a:ext cx="4786313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710" fill="hold"/>
                                        <p:tgtEl>
                                          <p:spTgt spid="460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9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под душе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5713" y="2205038"/>
            <a:ext cx="2808287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488" y="357166"/>
            <a:ext cx="4286280" cy="2722563"/>
          </a:xfrm>
          <a:effectLst>
            <a:outerShdw dist="35921" dir="2700000" algn="ctr" rotWithShape="0">
              <a:srgbClr val="9966FF"/>
            </a:outerShdw>
          </a:effectLst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solidFill>
                  <a:srgbClr val="7030A0"/>
                </a:solidFill>
              </a:rPr>
              <a:t>Большое количество воды расходует человек на поддержание в чистоте рук, зубов, тела.</a:t>
            </a:r>
          </a:p>
        </p:txBody>
      </p:sp>
      <p:pic>
        <p:nvPicPr>
          <p:cNvPr id="15364" name="Picture 6" descr="мыть ру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0"/>
            <a:ext cx="20510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 descr="чист зуб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5558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9" descr="купани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84538"/>
            <a:ext cx="41275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0" descr="дев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7538" y="5229225"/>
            <a:ext cx="152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чисто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532813" y="60213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131" fill="hold"/>
                                        <p:tgtEl>
                                          <p:spTgt spid="307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3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2771775" y="333375"/>
            <a:ext cx="3168650" cy="5832475"/>
          </a:xfrm>
          <a:effectLst>
            <a:outerShdw dist="35921" dir="2700000" algn="ctr" rotWithShape="0">
              <a:srgbClr val="9966FF"/>
            </a:outerShdw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99"/>
                </a:solidFill>
              </a:rPr>
              <a:t>Ещё больше воды уходит на приготовление еды, мытьё посуды, стирку белья.</a:t>
            </a:r>
            <a:br>
              <a:rPr lang="ru-RU" sz="2800" b="1" dirty="0">
                <a:solidFill>
                  <a:srgbClr val="000099"/>
                </a:solidFill>
              </a:rPr>
            </a:br>
            <a:r>
              <a:rPr lang="ru-RU" sz="2800" b="1" dirty="0">
                <a:solidFill>
                  <a:srgbClr val="000099"/>
                </a:solidFill>
              </a:rPr>
              <a:t>Нередко ежедневный расход воды одним человеком достигает 300 литров и более.</a:t>
            </a:r>
          </a:p>
        </p:txBody>
      </p:sp>
      <p:pic>
        <p:nvPicPr>
          <p:cNvPr id="16387" name="Picture 5" descr="мыть посуд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066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 descr="стир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4538"/>
            <a:ext cx="2555875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расход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8313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" descr="C:\Documents and Settings\Admin\Рабочий стол\ргршгшшлолло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00" y="0"/>
            <a:ext cx="28575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936" fill="hold"/>
                                        <p:tgtEl>
                                          <p:spTgt spid="327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поли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00563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гэ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0"/>
            <a:ext cx="4427537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284538"/>
            <a:ext cx="4427538" cy="2447925"/>
          </a:xfrm>
          <a:effectLst>
            <a:outerShdw dist="35921" dir="2700000" algn="ctr" rotWithShape="0">
              <a:srgbClr val="9966FF"/>
            </a:outerShdw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>
                <a:solidFill>
                  <a:srgbClr val="000099"/>
                </a:solidFill>
              </a:rPr>
              <a:t>Огромное количество воды расходуется на промышленные и сельскохозяйственные нужды.</a:t>
            </a:r>
          </a:p>
        </p:txBody>
      </p:sp>
      <p:pic>
        <p:nvPicPr>
          <p:cNvPr id="17413" name="Picture 6" descr="завод на берег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841750"/>
            <a:ext cx="4500562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9" descr="поливальщик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545138"/>
            <a:ext cx="2051050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промышл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04250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348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effectLst>
            <a:outerShdw dist="35921" dir="2700000" algn="ctr" rotWithShape="0">
              <a:srgbClr val="9966FF"/>
            </a:outerShdw>
          </a:effectLst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99"/>
                </a:solidFill>
              </a:rPr>
              <a:t>Реки, озёра, морские побережья – прекрасные места для отдыха </a:t>
            </a:r>
            <a:r>
              <a:rPr lang="ru-RU" sz="3200" b="1" dirty="0" smtClean="0">
                <a:solidFill>
                  <a:srgbClr val="000099"/>
                </a:solidFill>
              </a:rPr>
              <a:t>людей.</a:t>
            </a:r>
            <a:endParaRPr lang="ru-RU" sz="3200" b="1" dirty="0">
              <a:solidFill>
                <a:srgbClr val="000099"/>
              </a:solidFill>
            </a:endParaRPr>
          </a:p>
        </p:txBody>
      </p:sp>
      <p:pic>
        <p:nvPicPr>
          <p:cNvPr id="18435" name="Picture 5" descr="отдых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68413"/>
            <a:ext cx="4643438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рыбак"/>
          <p:cNvPicPr>
            <a:picLocks noChangeAspect="1" noChangeArrowheads="1"/>
          </p:cNvPicPr>
          <p:nvPr/>
        </p:nvPicPr>
        <p:blipFill>
          <a:blip r:embed="rId4"/>
          <a:srcRect t="4428"/>
          <a:stretch>
            <a:fillRect/>
          </a:stretch>
        </p:blipFill>
        <p:spPr bwMode="auto">
          <a:xfrm>
            <a:off x="5314950" y="1341438"/>
            <a:ext cx="382905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отдых"/>
          <p:cNvPicPr>
            <a:picLocks noChangeAspect="1" noChangeArrowheads="1"/>
          </p:cNvPicPr>
          <p:nvPr/>
        </p:nvPicPr>
        <p:blipFill>
          <a:blip r:embed="rId5"/>
          <a:srcRect t="12016"/>
          <a:stretch>
            <a:fillRect/>
          </a:stretch>
        </p:blipFill>
        <p:spPr bwMode="auto">
          <a:xfrm>
            <a:off x="0" y="4149725"/>
            <a:ext cx="4643438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отдых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23850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9" descr="рыбак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51500" y="2952750"/>
            <a:ext cx="108108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5" descr="мульт загарает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48924">
            <a:off x="2406650" y="5507038"/>
            <a:ext cx="2192338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759" fill="hold"/>
                                        <p:tgtEl>
                                          <p:spTgt spid="368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загруженное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2132856"/>
            <a:ext cx="2043311" cy="1359731"/>
          </a:xfrm>
          <a:prstGeom prst="rect">
            <a:avLst/>
          </a:prstGeom>
        </p:spPr>
      </p:pic>
      <p:pic>
        <p:nvPicPr>
          <p:cNvPr id="19" name="Рисунок 18" descr="images (3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556792"/>
            <a:ext cx="1848612" cy="1368152"/>
          </a:xfrm>
          <a:prstGeom prst="rect">
            <a:avLst/>
          </a:prstGeom>
        </p:spPr>
      </p:pic>
      <p:sp>
        <p:nvSpPr>
          <p:cNvPr id="23" name="Облако 22"/>
          <p:cNvSpPr/>
          <p:nvPr/>
        </p:nvSpPr>
        <p:spPr>
          <a:xfrm>
            <a:off x="3635896" y="5877272"/>
            <a:ext cx="2448272" cy="9807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images (3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653136"/>
            <a:ext cx="1826729" cy="1584176"/>
          </a:xfrm>
          <a:prstGeom prst="rect">
            <a:avLst/>
          </a:prstGeom>
        </p:spPr>
      </p:pic>
      <p:pic>
        <p:nvPicPr>
          <p:cNvPr id="20" name="Рисунок 19" descr="images (5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1720" y="5229200"/>
            <a:ext cx="1826553" cy="1368152"/>
          </a:xfrm>
          <a:prstGeom prst="rect">
            <a:avLst/>
          </a:prstGeom>
        </p:spPr>
      </p:pic>
      <p:sp>
        <p:nvSpPr>
          <p:cNvPr id="10" name="Облако 9"/>
          <p:cNvSpPr/>
          <p:nvPr/>
        </p:nvSpPr>
        <p:spPr>
          <a:xfrm>
            <a:off x="6516216" y="3645024"/>
            <a:ext cx="2267744" cy="7200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4716016" y="3212976"/>
            <a:ext cx="2592288" cy="7200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2843808" y="2708920"/>
            <a:ext cx="2736304" cy="8640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лако 3"/>
          <p:cNvSpPr/>
          <p:nvPr/>
        </p:nvSpPr>
        <p:spPr>
          <a:xfrm>
            <a:off x="539552" y="1556792"/>
            <a:ext cx="2520280" cy="2376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6764288" cy="720080"/>
          </a:xfrm>
        </p:spPr>
        <p:txBody>
          <a:bodyPr/>
          <a:lstStyle/>
          <a:p>
            <a:r>
              <a:rPr lang="ru-RU" dirty="0" smtClean="0"/>
              <a:t> Какой бывает вода?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916832"/>
            <a:ext cx="2169440" cy="15097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 Вода очень любит играть в прятки! Как вы думаете, где она может прятаться?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292494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Лёд – это вода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3356992"/>
            <a:ext cx="176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Снег – это вода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76256" y="3789040"/>
            <a:ext cx="168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Пар – это вода</a:t>
            </a:r>
            <a:endParaRPr lang="ru-RU" dirty="0"/>
          </a:p>
        </p:txBody>
      </p:sp>
      <p:pic>
        <p:nvPicPr>
          <p:cNvPr id="15" name="Рисунок 14" descr="images (40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356992"/>
            <a:ext cx="2538612" cy="1901508"/>
          </a:xfrm>
          <a:prstGeom prst="rect">
            <a:avLst/>
          </a:prstGeom>
        </p:spPr>
      </p:pic>
      <p:pic>
        <p:nvPicPr>
          <p:cNvPr id="16" name="Рисунок 15" descr="images (38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47864" y="3861048"/>
            <a:ext cx="2667637" cy="1998152"/>
          </a:xfrm>
          <a:prstGeom prst="rect">
            <a:avLst/>
          </a:prstGeom>
        </p:spPr>
      </p:pic>
      <p:pic>
        <p:nvPicPr>
          <p:cNvPr id="17" name="Рисунок 16" descr="загруженное (6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4365104"/>
            <a:ext cx="3073724" cy="2232248"/>
          </a:xfrm>
          <a:prstGeom prst="rect">
            <a:avLst/>
          </a:prstGeom>
        </p:spPr>
      </p:pic>
      <p:pic>
        <p:nvPicPr>
          <p:cNvPr id="21" name="Рисунок 20" descr="images (19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59832" y="1340768"/>
            <a:ext cx="1944216" cy="108876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851920" y="594928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Облака и тучи – это вода</a:t>
            </a:r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блако 22"/>
          <p:cNvSpPr/>
          <p:nvPr/>
        </p:nvSpPr>
        <p:spPr>
          <a:xfrm>
            <a:off x="6660232" y="6093296"/>
            <a:ext cx="1296144" cy="5760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лако 20"/>
          <p:cNvSpPr/>
          <p:nvPr/>
        </p:nvSpPr>
        <p:spPr>
          <a:xfrm>
            <a:off x="3635896" y="4293096"/>
            <a:ext cx="1872208" cy="4320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1187624" y="6093296"/>
            <a:ext cx="1224136" cy="4320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лако 16"/>
          <p:cNvSpPr/>
          <p:nvPr/>
        </p:nvSpPr>
        <p:spPr>
          <a:xfrm>
            <a:off x="6444208" y="3501008"/>
            <a:ext cx="1440160" cy="5040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лако 14"/>
          <p:cNvSpPr/>
          <p:nvPr/>
        </p:nvSpPr>
        <p:spPr>
          <a:xfrm>
            <a:off x="3635896" y="1556792"/>
            <a:ext cx="1440160" cy="4320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1187624" y="3501008"/>
            <a:ext cx="1296144" cy="4320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620688"/>
            <a:ext cx="4032448" cy="741768"/>
          </a:xfrm>
        </p:spPr>
        <p:txBody>
          <a:bodyPr/>
          <a:lstStyle/>
          <a:p>
            <a:r>
              <a:rPr lang="ru-RU" dirty="0" smtClean="0"/>
              <a:t>Это все вода</a:t>
            </a:r>
            <a:endParaRPr lang="ru-RU" dirty="0"/>
          </a:p>
        </p:txBody>
      </p:sp>
      <p:pic>
        <p:nvPicPr>
          <p:cNvPr id="5" name="Рисунок 4" descr="загруженное (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556792"/>
            <a:ext cx="2552700" cy="1790700"/>
          </a:xfrm>
          <a:prstGeom prst="rect">
            <a:avLst/>
          </a:prstGeom>
        </p:spPr>
      </p:pic>
      <p:pic>
        <p:nvPicPr>
          <p:cNvPr id="6" name="Рисунок 5" descr="images (4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4725144"/>
            <a:ext cx="2736304" cy="1824202"/>
          </a:xfrm>
          <a:prstGeom prst="rect">
            <a:avLst/>
          </a:prstGeom>
        </p:spPr>
      </p:pic>
      <p:pic>
        <p:nvPicPr>
          <p:cNvPr id="7" name="Рисунок 6" descr="загруженное (2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221088"/>
            <a:ext cx="2466975" cy="1857375"/>
          </a:xfrm>
          <a:prstGeom prst="rect">
            <a:avLst/>
          </a:prstGeom>
        </p:spPr>
      </p:pic>
      <p:pic>
        <p:nvPicPr>
          <p:cNvPr id="8" name="Рисунок 7" descr="загруженное (2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149080"/>
            <a:ext cx="2466975" cy="1847850"/>
          </a:xfrm>
          <a:prstGeom prst="rect">
            <a:avLst/>
          </a:prstGeom>
        </p:spPr>
      </p:pic>
      <p:pic>
        <p:nvPicPr>
          <p:cNvPr id="9" name="Рисунок 8" descr="загруженное (2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2132856"/>
            <a:ext cx="2619375" cy="1743075"/>
          </a:xfrm>
          <a:prstGeom prst="rect">
            <a:avLst/>
          </a:prstGeom>
        </p:spPr>
      </p:pic>
      <p:pic>
        <p:nvPicPr>
          <p:cNvPr id="10" name="Рисунок 9" descr="images (70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1556792"/>
            <a:ext cx="2466975" cy="18478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03648" y="3501008"/>
            <a:ext cx="822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Туман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1556792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Иней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660232" y="3573016"/>
            <a:ext cx="869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Дождь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475656" y="6093296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Снег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779912" y="4293096"/>
            <a:ext cx="1564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Облака, тучи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948264" y="6165304"/>
            <a:ext cx="659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 (6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700808"/>
            <a:ext cx="8136904" cy="48269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892480" cy="672104"/>
          </a:xfrm>
        </p:spPr>
        <p:txBody>
          <a:bodyPr/>
          <a:lstStyle/>
          <a:p>
            <a:pPr algn="ctr"/>
            <a:r>
              <a:rPr lang="ru-RU" sz="4800" spc="-150" dirty="0" smtClean="0"/>
              <a:t>Почему</a:t>
            </a:r>
            <a:r>
              <a:rPr lang="ru-RU" sz="4800" dirty="0" smtClean="0"/>
              <a:t> вода не </a:t>
            </a:r>
            <a:r>
              <a:rPr lang="ru-RU" sz="4800" spc="-300" dirty="0" smtClean="0"/>
              <a:t>заканчивается</a:t>
            </a:r>
            <a:r>
              <a:rPr lang="ru-RU" spc="-300" dirty="0" smtClean="0"/>
              <a:t>?</a:t>
            </a:r>
            <a:endParaRPr lang="ru-RU" spc="-300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1196752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Круговорот воды в природе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6816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4000" i="1" dirty="0" smtClean="0">
                <a:solidFill>
                  <a:srgbClr val="7030A0"/>
                </a:solidFill>
              </a:rPr>
              <a:t>22 марта на всей планете отмечают</a:t>
            </a:r>
            <a:r>
              <a:rPr lang="ru-RU" sz="4000" i="1" dirty="0" smtClean="0"/>
              <a:t> </a:t>
            </a:r>
            <a:r>
              <a:rPr lang="ru-RU" sz="4000" i="1" dirty="0" smtClean="0">
                <a:solidFill>
                  <a:srgbClr val="FF0000"/>
                </a:solidFill>
              </a:rPr>
              <a:t>Всемирный день воды </a:t>
            </a:r>
            <a:r>
              <a:rPr lang="ru-RU" sz="4000" i="1" dirty="0" smtClean="0">
                <a:solidFill>
                  <a:srgbClr val="7030A0"/>
                </a:solidFill>
              </a:rPr>
              <a:t>или Всемирный день водных ресурсов. </a:t>
            </a:r>
          </a:p>
          <a:p>
            <a:pPr>
              <a:buFont typeface="Wingdings 2" pitchFamily="18" charset="2"/>
              <a:buNone/>
            </a:pPr>
            <a:r>
              <a:rPr lang="ru-RU" sz="4000" i="1" dirty="0" smtClean="0">
                <a:solidFill>
                  <a:srgbClr val="7030A0"/>
                </a:solidFill>
              </a:rPr>
              <a:t>На территории Российской Федерации он проводиться с 1995 года  под девизом </a:t>
            </a:r>
            <a:r>
              <a:rPr lang="ru-RU" sz="4000" i="1" dirty="0" smtClean="0"/>
              <a:t>«</a:t>
            </a:r>
            <a:r>
              <a:rPr lang="ru-RU" sz="4000" i="1" dirty="0" smtClean="0">
                <a:solidFill>
                  <a:srgbClr val="FF0000"/>
                </a:solidFill>
              </a:rPr>
              <a:t>Вода –это жизнь 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</a:pPr>
            <a:r>
              <a:rPr lang="ru-RU" sz="3600" smtClean="0"/>
              <a:t>Экономно расходовать воду – это значит: </a:t>
            </a:r>
          </a:p>
          <a:p>
            <a:r>
              <a:rPr lang="ru-RU" sz="3600" smtClean="0"/>
              <a:t>Не оставлять кран открытым без надобности. </a:t>
            </a:r>
          </a:p>
          <a:p>
            <a:r>
              <a:rPr lang="ru-RU" sz="3600" smtClean="0"/>
              <a:t>Кран всегда должен быть исправным. </a:t>
            </a:r>
          </a:p>
          <a:p>
            <a:r>
              <a:rPr lang="ru-RU" sz="3600" smtClean="0"/>
              <a:t> Не умываться под сильной струёй воды.</a:t>
            </a:r>
          </a:p>
          <a:p>
            <a:r>
              <a:rPr lang="ru-RU" sz="3600" smtClean="0"/>
              <a:t>Не загрязнять водоёмы .</a:t>
            </a:r>
          </a:p>
          <a:p>
            <a:endParaRPr lang="ru-RU" sz="360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8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7030A0"/>
                </a:solidFill>
              </a:rPr>
              <a:t>Помните! Воду надо беречь!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ages (5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700808"/>
            <a:ext cx="2448272" cy="1836204"/>
          </a:xfrm>
          <a:prstGeom prst="rect">
            <a:avLst/>
          </a:prstGeom>
        </p:spPr>
      </p:pic>
      <p:pic>
        <p:nvPicPr>
          <p:cNvPr id="10" name="Рисунок 9" descr="загруженное (2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3861048"/>
            <a:ext cx="2324100" cy="1962150"/>
          </a:xfrm>
          <a:prstGeom prst="rect">
            <a:avLst/>
          </a:prstGeom>
        </p:spPr>
      </p:pic>
      <p:pic>
        <p:nvPicPr>
          <p:cNvPr id="9" name="Рисунок 8" descr="images (7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1844824"/>
            <a:ext cx="2466975" cy="1847850"/>
          </a:xfrm>
          <a:prstGeom prst="rect">
            <a:avLst/>
          </a:prstGeom>
        </p:spPr>
      </p:pic>
      <p:pic>
        <p:nvPicPr>
          <p:cNvPr id="7" name="Рисунок 6" descr="images (7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589" y="3717032"/>
            <a:ext cx="2352513" cy="1872208"/>
          </a:xfrm>
          <a:prstGeom prst="rect">
            <a:avLst/>
          </a:prstGeom>
        </p:spPr>
      </p:pic>
      <p:sp>
        <p:nvSpPr>
          <p:cNvPr id="4" name="Облако 3"/>
          <p:cNvSpPr/>
          <p:nvPr/>
        </p:nvSpPr>
        <p:spPr>
          <a:xfrm>
            <a:off x="2267744" y="1988840"/>
            <a:ext cx="4608512" cy="38884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362456"/>
          </a:xfrm>
        </p:spPr>
        <p:txBody>
          <a:bodyPr/>
          <a:lstStyle/>
          <a:p>
            <a:r>
              <a:rPr lang="ru-RU" dirty="0" smtClean="0"/>
              <a:t>Любите и берегите воду!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31840" y="2492896"/>
            <a:ext cx="2889520" cy="1804456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8000" dirty="0" smtClean="0"/>
              <a:t>Запомни навсегда:</a:t>
            </a:r>
          </a:p>
          <a:p>
            <a:pPr algn="ctr"/>
            <a:r>
              <a:rPr lang="ru-RU" sz="8000" dirty="0" smtClean="0"/>
              <a:t>Символ жизни на Земле – вода!</a:t>
            </a:r>
          </a:p>
          <a:p>
            <a:pPr algn="ctr"/>
            <a:r>
              <a:rPr lang="ru-RU" sz="8000" dirty="0" smtClean="0"/>
              <a:t>Экономь ее и береги, -</a:t>
            </a:r>
          </a:p>
          <a:p>
            <a:pPr algn="ctr"/>
            <a:r>
              <a:rPr lang="ru-RU" sz="8000" dirty="0" smtClean="0"/>
              <a:t>Мы ведь на планете не одни!</a:t>
            </a:r>
          </a:p>
          <a:p>
            <a:pPr algn="ctr"/>
            <a:r>
              <a:rPr lang="ru-RU" sz="8000" dirty="0" smtClean="0"/>
              <a:t>Воду попусту не лей.</a:t>
            </a:r>
          </a:p>
          <a:p>
            <a:pPr algn="ctr"/>
            <a:r>
              <a:rPr lang="ru-RU" sz="8000" dirty="0" smtClean="0"/>
              <a:t>Дорожить водой умей!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</p:txBody>
      </p:sp>
      <p:pic>
        <p:nvPicPr>
          <p:cNvPr id="6" name="Рисунок 5" descr="images (75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07904" y="4941168"/>
            <a:ext cx="2001642" cy="1664556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0"/>
            <a:ext cx="8643938" cy="4572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0" y="5813425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187450" y="4589463"/>
            <a:ext cx="50307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>
                <a:solidFill>
                  <a:srgbClr val="9900FF"/>
                </a:solidFill>
              </a:rPr>
              <a:t>Голубой краской изображена</a:t>
            </a:r>
          </a:p>
          <a:p>
            <a:pPr algn="ctr"/>
            <a:r>
              <a:rPr lang="ru-RU" sz="2400">
                <a:solidFill>
                  <a:srgbClr val="9900FF"/>
                </a:solidFill>
              </a:rPr>
              <a:t>на глобусе вода – все моря </a:t>
            </a:r>
          </a:p>
          <a:p>
            <a:pPr algn="ctr"/>
            <a:r>
              <a:rPr lang="ru-RU" sz="2400">
                <a:solidFill>
                  <a:srgbClr val="9900FF"/>
                </a:solidFill>
              </a:rPr>
              <a:t>и океаны на нашей планете.</a:t>
            </a:r>
          </a:p>
          <a:p>
            <a:pPr algn="ctr"/>
            <a:r>
              <a:rPr lang="ru-RU" sz="2400">
                <a:solidFill>
                  <a:srgbClr val="9900FF"/>
                </a:solidFill>
              </a:rPr>
              <a:t>Они занимают в два раза </a:t>
            </a:r>
          </a:p>
          <a:p>
            <a:pPr algn="ctr"/>
            <a:r>
              <a:rPr lang="ru-RU" sz="2400">
                <a:solidFill>
                  <a:srgbClr val="9900FF"/>
                </a:solidFill>
              </a:rPr>
              <a:t>больше места, чем суша</a:t>
            </a:r>
            <a:r>
              <a:rPr lang="ru-RU">
                <a:solidFill>
                  <a:srgbClr val="9900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лако 15"/>
          <p:cNvSpPr/>
          <p:nvPr/>
        </p:nvSpPr>
        <p:spPr>
          <a:xfrm>
            <a:off x="6372200" y="2132856"/>
            <a:ext cx="2592288" cy="21602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лако 13"/>
          <p:cNvSpPr/>
          <p:nvPr/>
        </p:nvSpPr>
        <p:spPr>
          <a:xfrm>
            <a:off x="0" y="2204864"/>
            <a:ext cx="4067944" cy="22322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72400" cy="1008112"/>
          </a:xfrm>
        </p:spPr>
        <p:txBody>
          <a:bodyPr/>
          <a:lstStyle/>
          <a:p>
            <a:r>
              <a:rPr lang="ru-RU" sz="4400" dirty="0" smtClean="0"/>
              <a:t>Наша большая планета Земля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2961528" cy="1509712"/>
          </a:xfrm>
        </p:spPr>
        <p:txBody>
          <a:bodyPr/>
          <a:lstStyle/>
          <a:p>
            <a:pPr algn="ctr"/>
            <a:r>
              <a:rPr lang="ru-RU" dirty="0" smtClean="0"/>
              <a:t>Земля, планета на которой мы живем, на 70% состоит из воды</a:t>
            </a:r>
            <a:endParaRPr lang="ru-RU" dirty="0"/>
          </a:p>
        </p:txBody>
      </p:sp>
      <p:pic>
        <p:nvPicPr>
          <p:cNvPr id="7" name="Рисунок 6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05064"/>
            <a:ext cx="3672408" cy="2304256"/>
          </a:xfrm>
          <a:prstGeom prst="rect">
            <a:avLst/>
          </a:prstGeom>
        </p:spPr>
      </p:pic>
      <p:pic>
        <p:nvPicPr>
          <p:cNvPr id="8" name="Рисунок 7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1628800"/>
            <a:ext cx="2304256" cy="23042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88224" y="2348880"/>
            <a:ext cx="20162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Вода источник жизни на планете Земля</a:t>
            </a:r>
            <a:endParaRPr lang="ru-RU" sz="2200" dirty="0"/>
          </a:p>
        </p:txBody>
      </p:sp>
      <p:sp>
        <p:nvSpPr>
          <p:cNvPr id="17" name="Облако 16"/>
          <p:cNvSpPr/>
          <p:nvPr/>
        </p:nvSpPr>
        <p:spPr>
          <a:xfrm>
            <a:off x="3635896" y="4149080"/>
            <a:ext cx="3240360" cy="2376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Без воды  высыхает и становиться безжизненной Земля</a:t>
            </a:r>
            <a:endParaRPr lang="ru-RU" sz="2200" dirty="0"/>
          </a:p>
        </p:txBody>
      </p:sp>
      <p:pic>
        <p:nvPicPr>
          <p:cNvPr id="19" name="Рисунок 18" descr="images (2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4293096"/>
            <a:ext cx="2376264" cy="2016224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лако 9"/>
          <p:cNvSpPr/>
          <p:nvPr/>
        </p:nvSpPr>
        <p:spPr>
          <a:xfrm>
            <a:off x="3491880" y="1916832"/>
            <a:ext cx="2304256" cy="12961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128792" cy="1368152"/>
          </a:xfrm>
        </p:spPr>
        <p:txBody>
          <a:bodyPr/>
          <a:lstStyle/>
          <a:p>
            <a:pPr algn="ctr"/>
            <a:r>
              <a:rPr lang="ru-RU" sz="4800" dirty="0" smtClean="0"/>
              <a:t>Где мы можем встреть воду?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91880" y="2132856"/>
            <a:ext cx="2313456" cy="864096"/>
          </a:xfrm>
        </p:spPr>
        <p:txBody>
          <a:bodyPr/>
          <a:lstStyle/>
          <a:p>
            <a:pPr algn="ctr"/>
            <a:r>
              <a:rPr lang="ru-RU" dirty="0" smtClean="0"/>
              <a:t>Океаны, моря, реки, озера</a:t>
            </a:r>
            <a:endParaRPr lang="ru-RU" dirty="0"/>
          </a:p>
        </p:txBody>
      </p:sp>
      <p:pic>
        <p:nvPicPr>
          <p:cNvPr id="5" name="Рисунок 4" descr="images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700808"/>
            <a:ext cx="2495550" cy="1828800"/>
          </a:xfrm>
          <a:prstGeom prst="rect">
            <a:avLst/>
          </a:prstGeom>
        </p:spPr>
      </p:pic>
      <p:pic>
        <p:nvPicPr>
          <p:cNvPr id="6" name="Рисунок 5" descr="загруженное (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3212976"/>
            <a:ext cx="2466975" cy="1847850"/>
          </a:xfrm>
          <a:prstGeom prst="rect">
            <a:avLst/>
          </a:prstGeom>
        </p:spPr>
      </p:pic>
      <p:pic>
        <p:nvPicPr>
          <p:cNvPr id="7" name="Рисунок 6" descr="загруженное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1556792"/>
            <a:ext cx="2466975" cy="1847850"/>
          </a:xfrm>
          <a:prstGeom prst="rect">
            <a:avLst/>
          </a:prstGeom>
        </p:spPr>
      </p:pic>
      <p:pic>
        <p:nvPicPr>
          <p:cNvPr id="8" name="Рисунок 7" descr="images (16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4797152"/>
            <a:ext cx="2502024" cy="1876518"/>
          </a:xfrm>
          <a:prstGeom prst="rect">
            <a:avLst/>
          </a:prstGeom>
        </p:spPr>
      </p:pic>
      <p:pic>
        <p:nvPicPr>
          <p:cNvPr id="9" name="Рисунок 8" descr="загруженное (10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8144" y="4797152"/>
            <a:ext cx="2505075" cy="182880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2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0"/>
            <a:ext cx="4357688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C:\Documents and Settings\Admin\Рабочий стол\папапвпв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875"/>
            <a:ext cx="4357688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C:\Documents and Settings\Admin\Рабочий стол\hulkl;l;o;;ul;lu;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3571875"/>
            <a:ext cx="435768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97650"/>
          </a:xfrm>
        </p:spPr>
        <p:txBody>
          <a:bodyPr/>
          <a:lstStyle/>
          <a:p>
            <a:r>
              <a:rPr lang="ru-RU" sz="4000" smtClean="0">
                <a:solidFill>
                  <a:srgbClr val="7030A0"/>
                </a:solidFill>
              </a:rPr>
              <a:t>Не слишком ли много на свете воды</a:t>
            </a:r>
            <a:r>
              <a:rPr lang="ru-RU" sz="4000" smtClean="0">
                <a:solidFill>
                  <a:srgbClr val="7030A0"/>
                </a:solidFill>
                <a:latin typeface="Arial" charset="0"/>
              </a:rPr>
              <a:t>?</a:t>
            </a:r>
            <a:endParaRPr lang="ru-RU" sz="4000" smtClean="0">
              <a:latin typeface="Arial" charset="0"/>
            </a:endParaRPr>
          </a:p>
        </p:txBody>
      </p:sp>
      <p:pic>
        <p:nvPicPr>
          <p:cNvPr id="8195" name="Picture 1" descr="C:\Documents and Settings\Admin\Рабочий стол\водопа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785813"/>
            <a:ext cx="3286125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 descr="C:\Documents and Settings\Admin\Рабочий стол\вол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49300"/>
            <a:ext cx="34290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C:\Documents and Settings\Admin\Рабочий стол\76548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3643313"/>
            <a:ext cx="3243263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5" descr="C:\Documents and Settings\Admin\Рабочий стол\паеопаол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500438"/>
            <a:ext cx="3587750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555750"/>
            <a:ext cx="3240087" cy="2089150"/>
          </a:xfrm>
          <a:prstGeom prst="rect">
            <a:avLst/>
          </a:prstGeom>
          <a:noFill/>
          <a:ln w="38100">
            <a:solidFill>
              <a:srgbClr val="00FFCC"/>
            </a:solidFill>
            <a:miter lim="800000"/>
            <a:headEnd/>
            <a:tailEnd/>
          </a:ln>
        </p:spPr>
      </p:pic>
      <p:pic>
        <p:nvPicPr>
          <p:cNvPr id="19462" name="Picture 6" descr="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149725"/>
            <a:ext cx="3168650" cy="2089150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9463" name="Picture 7" descr="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4149725"/>
            <a:ext cx="3167063" cy="2090738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9464" name="Picture 8" descr="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1555750"/>
            <a:ext cx="3167063" cy="208915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403350" y="3630613"/>
            <a:ext cx="9731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onstantia" pitchFamily="18" charset="0"/>
              </a:rPr>
              <a:t>Реки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6084888" y="3573463"/>
            <a:ext cx="15732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onstantia" pitchFamily="18" charset="0"/>
              </a:rPr>
              <a:t>Ледники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1476375" y="6165850"/>
            <a:ext cx="116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onstantia" pitchFamily="18" charset="0"/>
              </a:rPr>
              <a:t>Ручьи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435600" y="6165850"/>
            <a:ext cx="2720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onstantia" pitchFamily="18" charset="0"/>
              </a:rPr>
              <a:t>Пресные озёра</a:t>
            </a:r>
          </a:p>
        </p:txBody>
      </p:sp>
      <p:sp>
        <p:nvSpPr>
          <p:cNvPr id="10250" name="Заголовок 12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000125"/>
          </a:xfrm>
        </p:spPr>
        <p:txBody>
          <a:bodyPr/>
          <a:lstStyle/>
          <a:p>
            <a:r>
              <a:rPr lang="ru-RU" smtClean="0">
                <a:solidFill>
                  <a:srgbClr val="7030A0"/>
                </a:solidFill>
              </a:rPr>
              <a:t>Пресной воды очень мало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build="allAtOnce"/>
      <p:bldP spid="19466" grpId="0"/>
      <p:bldP spid="19467" grpId="0"/>
      <p:bldP spid="194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2987824" y="1484784"/>
            <a:ext cx="3456384" cy="23042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772400" cy="648072"/>
          </a:xfrm>
        </p:spPr>
        <p:txBody>
          <a:bodyPr/>
          <a:lstStyle/>
          <a:p>
            <a:pPr algn="ctr"/>
            <a:r>
              <a:rPr lang="ru-RU" dirty="0" smtClean="0"/>
              <a:t>Кому нужна вода?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9912" y="1772816"/>
            <a:ext cx="2241448" cy="165618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Вода нужна всем и человеку ,и животным, и птицам, и рыбам, и растениям, без неё они погибнут</a:t>
            </a:r>
            <a:endParaRPr lang="ru-RU" dirty="0"/>
          </a:p>
        </p:txBody>
      </p:sp>
      <p:pic>
        <p:nvPicPr>
          <p:cNvPr id="5" name="Рисунок 4" descr="images (4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772816"/>
            <a:ext cx="2619375" cy="1743075"/>
          </a:xfrm>
          <a:prstGeom prst="rect">
            <a:avLst/>
          </a:prstGeom>
        </p:spPr>
      </p:pic>
      <p:pic>
        <p:nvPicPr>
          <p:cNvPr id="6" name="Рисунок 5" descr="images (4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3429000"/>
            <a:ext cx="2466975" cy="1847850"/>
          </a:xfrm>
          <a:prstGeom prst="rect">
            <a:avLst/>
          </a:prstGeom>
        </p:spPr>
      </p:pic>
      <p:pic>
        <p:nvPicPr>
          <p:cNvPr id="7" name="Рисунок 6" descr="загруженное (1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4725144"/>
            <a:ext cx="2733675" cy="1676400"/>
          </a:xfrm>
          <a:prstGeom prst="rect">
            <a:avLst/>
          </a:prstGeom>
        </p:spPr>
      </p:pic>
      <p:pic>
        <p:nvPicPr>
          <p:cNvPr id="8" name="Рисунок 7" descr="images (48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87738" y="1772816"/>
            <a:ext cx="2426304" cy="1512168"/>
          </a:xfrm>
          <a:prstGeom prst="rect">
            <a:avLst/>
          </a:prstGeom>
        </p:spPr>
      </p:pic>
      <p:pic>
        <p:nvPicPr>
          <p:cNvPr id="9" name="Рисунок 8" descr="загруженное (19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2" y="3356992"/>
            <a:ext cx="2319721" cy="1728192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4797</TotalTime>
  <Words>387</Words>
  <Application>Microsoft Office PowerPoint</Application>
  <PresentationFormat>Экран (4:3)</PresentationFormat>
  <Paragraphs>61</Paragraphs>
  <Slides>21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НУЖНАЯ И ВАЖНАЯ ВОДА</vt:lpstr>
      <vt:lpstr>Слайд 2</vt:lpstr>
      <vt:lpstr>Слайд 3</vt:lpstr>
      <vt:lpstr>Наша большая планета Земля</vt:lpstr>
      <vt:lpstr>Где мы можем встреть воду?</vt:lpstr>
      <vt:lpstr>Слайд 6</vt:lpstr>
      <vt:lpstr>Не слишком ли много на свете воды?</vt:lpstr>
      <vt:lpstr>Пресной воды очень мало !</vt:lpstr>
      <vt:lpstr>Кому нужна вода?</vt:lpstr>
      <vt:lpstr>Для многих живых организмов вода – дом родной.</vt:lpstr>
      <vt:lpstr>Зачем нужна вода человеку?</vt:lpstr>
      <vt:lpstr>Ежедневно человек должен потреблять не менее 2 литров воды.</vt:lpstr>
      <vt:lpstr>Большое количество воды расходует человек на поддержание в чистоте рук, зубов, тела.</vt:lpstr>
      <vt:lpstr>Ещё больше воды уходит на приготовление еды, мытьё посуды, стирку белья. Нередко ежедневный расход воды одним человеком достигает 300 литров и более.</vt:lpstr>
      <vt:lpstr>Огромное количество воды расходуется на промышленные и сельскохозяйственные нужды.</vt:lpstr>
      <vt:lpstr>Реки, озёра, морские побережья – прекрасные места для отдыха людей.</vt:lpstr>
      <vt:lpstr> Какой бывает вода?</vt:lpstr>
      <vt:lpstr>Это все вода</vt:lpstr>
      <vt:lpstr>Почему вода не заканчивается?</vt:lpstr>
      <vt:lpstr>Помните! Воду надо беречь!</vt:lpstr>
      <vt:lpstr>Любите и берегите воду!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НУЖНАЯ И ВАЖНАЯ ВОДА</dc:title>
  <dc:creator>PC</dc:creator>
  <cp:lastModifiedBy>Настя</cp:lastModifiedBy>
  <cp:revision>32</cp:revision>
  <dcterms:created xsi:type="dcterms:W3CDTF">2014-03-10T10:45:51Z</dcterms:created>
  <dcterms:modified xsi:type="dcterms:W3CDTF">2022-03-28T07:45:10Z</dcterms:modified>
</cp:coreProperties>
</file>